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918" y="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3840-6139-4CCA-A4DA-F4A94155C47A}" type="datetimeFigureOut">
              <a:rPr lang="en-US" smtClean="0"/>
              <a:t>2/18/2016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45B9-8D3E-4B45-8AEB-FF7389D2EB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9375"/>
            <a:ext cx="8915400" cy="1470025"/>
          </a:xfrm>
          <a:ln w="3175">
            <a:noFill/>
          </a:ln>
        </p:spPr>
        <p:txBody>
          <a:bodyPr>
            <a:noAutofit/>
          </a:bodyPr>
          <a:lstStyle/>
          <a:p>
            <a:pPr algn="l"/>
            <a:r>
              <a:rPr lang="en-US" sz="1200" dirty="0" smtClean="0"/>
              <a:t>18</a:t>
            </a:r>
            <a:r>
              <a:rPr lang="en-US" sz="1200" dirty="0" smtClean="0"/>
              <a:t> </a:t>
            </a:r>
            <a:r>
              <a:rPr lang="en-US" sz="1200" dirty="0" smtClean="0"/>
              <a:t>Feb 2016</a:t>
            </a:r>
            <a:br>
              <a:rPr lang="en-US" sz="1200" dirty="0" smtClean="0"/>
            </a:br>
            <a:r>
              <a:rPr lang="en-US" sz="1200" dirty="0" smtClean="0"/>
              <a:t>To: Raleigh Stormwater Inspections Section</a:t>
            </a:r>
            <a:br>
              <a:rPr lang="en-US" sz="1200" dirty="0" smtClean="0"/>
            </a:br>
            <a:r>
              <a:rPr lang="en-US" sz="1200" dirty="0" smtClean="0"/>
              <a:t>From: Springdale Estates Lake Committee</a:t>
            </a:r>
            <a:br>
              <a:rPr lang="en-US" sz="1200" dirty="0" smtClean="0"/>
            </a:br>
            <a:r>
              <a:rPr lang="en-US" sz="1200" dirty="0" smtClean="0"/>
              <a:t>Re: </a:t>
            </a:r>
            <a:r>
              <a:rPr lang="en-US" sz="1200" b="1" dirty="0" smtClean="0"/>
              <a:t>Erosion from the bare soil and bare piles of fill on 8619 ONeal Road into Lower Springdale Estates Lake</a:t>
            </a:r>
            <a:r>
              <a:rPr lang="en-US" sz="1200" b="1" dirty="0" smtClean="0"/>
              <a:t>.</a:t>
            </a:r>
            <a:br>
              <a:rPr lang="en-US" sz="1200" b="1" dirty="0" smtClean="0"/>
            </a:br>
            <a:r>
              <a:rPr lang="en-US" sz="1200" b="1" dirty="0" smtClean="0"/>
              <a:t>Path B</a:t>
            </a:r>
            <a:r>
              <a:rPr lang="en-US" sz="1200" b="1" dirty="0" smtClean="0"/>
              <a:t/>
            </a:r>
            <a:br>
              <a:rPr lang="en-US" sz="1200" b="1" dirty="0" smtClean="0"/>
            </a:br>
            <a:r>
              <a:rPr lang="en-US" sz="1200" dirty="0"/>
              <a:t/>
            </a:r>
            <a:br>
              <a:rPr lang="en-US" sz="1200" dirty="0"/>
            </a:br>
            <a:r>
              <a:rPr lang="en-US" sz="1200" dirty="0" smtClean="0"/>
              <a:t>Dear Raleigh Stormwater Inspection Service:</a:t>
            </a:r>
            <a:br>
              <a:rPr lang="en-US" sz="1200" dirty="0" smtClean="0"/>
            </a:br>
            <a:r>
              <a:rPr lang="en-US" sz="1200" dirty="0"/>
              <a:t/>
            </a:r>
            <a:br>
              <a:rPr lang="en-US" sz="1200" dirty="0"/>
            </a:br>
            <a:r>
              <a:rPr lang="en-US" sz="1200" dirty="0" smtClean="0"/>
              <a:t>Here are photographs documenting</a:t>
            </a:r>
            <a:r>
              <a:rPr lang="en-US" sz="1200" dirty="0" smtClean="0"/>
              <a:t> the second path by which erosion from 8619 ONeal is reaching and entering Lower Springdale Estates Lake.  They were taken on 16 Feb 18.  It had rained the previous night and during that rain event erosion from the bare soil on 8619 ONeal ran into the Lake by two paths.  One path was documented in our communication of 4 Feb (one photo from this communication is shown below).  We greatly appreciate that you followed up and examined the site after this erosion and contacted the party responsible for the lot, and that you will be visiting the site to examine the second path through which erosion is reaching the Lake.</a:t>
            </a:r>
            <a:br>
              <a:rPr lang="en-US" sz="1200" dirty="0" smtClean="0"/>
            </a:br>
            <a:r>
              <a:rPr lang="en-US" sz="1200" dirty="0"/>
              <a:t/>
            </a:r>
            <a:br>
              <a:rPr lang="en-US" sz="1200" dirty="0"/>
            </a:br>
            <a:r>
              <a:rPr lang="en-US" sz="1200" dirty="0" smtClean="0"/>
              <a:t>Sincerely</a:t>
            </a:r>
            <a:r>
              <a:rPr lang="en-US" sz="1200" dirty="0" smtClean="0"/>
              <a:t>.</a:t>
            </a:r>
            <a:br>
              <a:rPr lang="en-US" sz="1200" dirty="0" smtClean="0"/>
            </a:br>
            <a:r>
              <a:rPr lang="en-US" sz="1200" dirty="0"/>
              <a:t/>
            </a:r>
            <a:br>
              <a:rPr lang="en-US" sz="1200" dirty="0"/>
            </a:br>
            <a:r>
              <a:rPr lang="en-US" sz="1200" dirty="0" smtClean="0"/>
              <a:t>Van Cotter for The Springdale Estates Lake Committee</a:t>
            </a:r>
            <a:r>
              <a:rPr lang="en-US" sz="1400" dirty="0" smtClean="0"/>
              <a:t/>
            </a:r>
            <a:br>
              <a:rPr lang="en-US" sz="1400" dirty="0" smtClean="0"/>
            </a:br>
            <a:r>
              <a:rPr lang="en-US" sz="1800" dirty="0"/>
              <a:t/>
            </a:r>
            <a:br>
              <a:rPr lang="en-US" sz="1800" dirty="0"/>
            </a:br>
            <a:endParaRPr lang="en-US" sz="2400" dirty="0"/>
          </a:p>
        </p:txBody>
      </p:sp>
      <p:pic>
        <p:nvPicPr>
          <p:cNvPr id="4" name="Picture 3" descr="IMG_3160.JPG"/>
          <p:cNvPicPr>
            <a:picLocks noChangeAspect="1"/>
          </p:cNvPicPr>
          <p:nvPr/>
        </p:nvPicPr>
        <p:blipFill>
          <a:blip r:embed="rId2" cstate="print"/>
          <a:stretch>
            <a:fillRect/>
          </a:stretch>
        </p:blipFill>
        <p:spPr>
          <a:xfrm>
            <a:off x="152400" y="4267200"/>
            <a:ext cx="3446308" cy="1443353"/>
          </a:xfrm>
          <a:prstGeom prst="rect">
            <a:avLst/>
          </a:prstGeom>
        </p:spPr>
      </p:pic>
      <p:sp>
        <p:nvSpPr>
          <p:cNvPr id="17" name="TextBox 16"/>
          <p:cNvSpPr txBox="1"/>
          <p:nvPr/>
        </p:nvSpPr>
        <p:spPr>
          <a:xfrm>
            <a:off x="152400" y="5657671"/>
            <a:ext cx="3352800" cy="1200329"/>
          </a:xfrm>
          <a:prstGeom prst="rect">
            <a:avLst/>
          </a:prstGeom>
          <a:solidFill>
            <a:schemeClr val="bg1"/>
          </a:solidFill>
        </p:spPr>
        <p:txBody>
          <a:bodyPr wrap="square" rtlCol="0">
            <a:spAutoFit/>
          </a:bodyPr>
          <a:lstStyle/>
          <a:p>
            <a:r>
              <a:rPr lang="en-US" dirty="0" smtClean="0"/>
              <a:t>3 Feb </a:t>
            </a:r>
            <a:r>
              <a:rPr lang="en-US" dirty="0" smtClean="0"/>
              <a:t>2016   </a:t>
            </a:r>
            <a:endParaRPr lang="en-US" dirty="0" smtClean="0"/>
          </a:p>
          <a:p>
            <a:r>
              <a:rPr lang="en-US" dirty="0" smtClean="0"/>
              <a:t>Early in the rain storm showing erosion from 8619 ONeal into Lower Springdale Lake.</a:t>
            </a:r>
            <a:endParaRPr lang="en-US" dirty="0"/>
          </a:p>
        </p:txBody>
      </p:sp>
      <p:sp>
        <p:nvSpPr>
          <p:cNvPr id="18" name="Rectangle 17"/>
          <p:cNvSpPr/>
          <p:nvPr/>
        </p:nvSpPr>
        <p:spPr>
          <a:xfrm>
            <a:off x="4419600" y="5733871"/>
            <a:ext cx="4419600" cy="1200329"/>
          </a:xfrm>
          <a:prstGeom prst="rect">
            <a:avLst/>
          </a:prstGeom>
        </p:spPr>
        <p:txBody>
          <a:bodyPr wrap="square">
            <a:spAutoFit/>
          </a:bodyPr>
          <a:lstStyle/>
          <a:p>
            <a:r>
              <a:rPr lang="en-US" dirty="0" smtClean="0"/>
              <a:t>16</a:t>
            </a:r>
            <a:r>
              <a:rPr lang="en-US" dirty="0" smtClean="0"/>
              <a:t> </a:t>
            </a:r>
            <a:r>
              <a:rPr lang="en-US" dirty="0" smtClean="0"/>
              <a:t>Feb 2016</a:t>
            </a:r>
          </a:p>
          <a:p>
            <a:r>
              <a:rPr lang="en-US" dirty="0" smtClean="0"/>
              <a:t>Second path by which erosion from 8619 ONeal is flowing into Lower Springdale Estates Lake.</a:t>
            </a:r>
            <a:endParaRPr lang="en-US" dirty="0"/>
          </a:p>
        </p:txBody>
      </p:sp>
      <p:cxnSp>
        <p:nvCxnSpPr>
          <p:cNvPr id="21" name="Straight Arrow Connector 20"/>
          <p:cNvCxnSpPr/>
          <p:nvPr/>
        </p:nvCxnSpPr>
        <p:spPr>
          <a:xfrm>
            <a:off x="7467600" y="3276600"/>
            <a:ext cx="76200" cy="1143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5193268"/>
            <a:ext cx="1891030" cy="369332"/>
          </a:xfrm>
          <a:prstGeom prst="rect">
            <a:avLst/>
          </a:prstGeom>
          <a:solidFill>
            <a:schemeClr val="bg1"/>
          </a:solidFill>
        </p:spPr>
        <p:txBody>
          <a:bodyPr wrap="none">
            <a:spAutoFit/>
          </a:bodyPr>
          <a:lstStyle/>
          <a:p>
            <a:r>
              <a:rPr lang="en-US" b="1" dirty="0" smtClean="0"/>
              <a:t>8619 ONeal Road </a:t>
            </a:r>
            <a:endParaRPr lang="en-US" dirty="0"/>
          </a:p>
        </p:txBody>
      </p:sp>
      <p:cxnSp>
        <p:nvCxnSpPr>
          <p:cNvPr id="23" name="Straight Arrow Connector 22"/>
          <p:cNvCxnSpPr>
            <a:stCxn id="22" idx="0"/>
          </p:cNvCxnSpPr>
          <p:nvPr/>
        </p:nvCxnSpPr>
        <p:spPr>
          <a:xfrm flipV="1">
            <a:off x="1174115" y="4510224"/>
            <a:ext cx="45085" cy="6830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6649" y="2674032"/>
            <a:ext cx="3930628" cy="2947971"/>
          </a:xfrm>
          <a:prstGeom prst="rect">
            <a:avLst/>
          </a:prstGeom>
        </p:spPr>
      </p:pic>
      <p:cxnSp>
        <p:nvCxnSpPr>
          <p:cNvPr id="16" name="Straight Arrow Connector 15"/>
          <p:cNvCxnSpPr/>
          <p:nvPr/>
        </p:nvCxnSpPr>
        <p:spPr>
          <a:xfrm flipH="1" flipV="1">
            <a:off x="5879509" y="4141881"/>
            <a:ext cx="869315" cy="118634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05400" y="3657600"/>
            <a:ext cx="1143000" cy="1905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24400" y="4093130"/>
            <a:ext cx="265972" cy="106584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512560" y="3810000"/>
            <a:ext cx="1583097" cy="41070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991600" cy="307777"/>
          </a:xfrm>
          <a:prstGeom prst="rect">
            <a:avLst/>
          </a:prstGeom>
        </p:spPr>
        <p:txBody>
          <a:bodyPr wrap="square">
            <a:spAutoFit/>
          </a:bodyPr>
          <a:lstStyle/>
          <a:p>
            <a:r>
              <a:rPr lang="en-US" sz="1400" b="1" dirty="0" smtClean="0"/>
              <a:t>Erosion from the bare soil and bare piles of fill on 8619 ONeal Road into Lower Springdale Estates Lake.   </a:t>
            </a:r>
            <a:r>
              <a:rPr lang="en-US" sz="1400" b="1" dirty="0" smtClean="0"/>
              <a:t>16 </a:t>
            </a:r>
            <a:r>
              <a:rPr lang="en-US" sz="1400" b="1" dirty="0"/>
              <a:t>F</a:t>
            </a:r>
            <a:r>
              <a:rPr lang="en-US" sz="1400" b="1" dirty="0" smtClean="0"/>
              <a:t>eb 2016.</a:t>
            </a:r>
            <a:endParaRPr lang="en-US" sz="1400" dirty="0"/>
          </a:p>
        </p:txBody>
      </p:sp>
      <p:sp>
        <p:nvSpPr>
          <p:cNvPr id="6" name="TextBox 5"/>
          <p:cNvSpPr txBox="1"/>
          <p:nvPr/>
        </p:nvSpPr>
        <p:spPr>
          <a:xfrm>
            <a:off x="76200" y="457200"/>
            <a:ext cx="8915400" cy="369332"/>
          </a:xfrm>
          <a:prstGeom prst="rect">
            <a:avLst/>
          </a:prstGeom>
          <a:noFill/>
          <a:ln>
            <a:solidFill>
              <a:schemeClr val="accent1">
                <a:shade val="95000"/>
                <a:satMod val="105000"/>
              </a:schemeClr>
            </a:solidFill>
          </a:ln>
        </p:spPr>
        <p:txBody>
          <a:bodyPr wrap="square" rtlCol="0">
            <a:spAutoFit/>
          </a:bodyPr>
          <a:lstStyle/>
          <a:p>
            <a:r>
              <a:rPr lang="en-US" dirty="0" smtClean="0"/>
              <a:t>Second path by which soil eroding off </a:t>
            </a:r>
            <a:r>
              <a:rPr lang="en-US" dirty="0" smtClean="0"/>
              <a:t>8619 </a:t>
            </a:r>
            <a:r>
              <a:rPr lang="en-US" dirty="0" smtClean="0"/>
              <a:t>ONeal</a:t>
            </a:r>
            <a:r>
              <a:rPr lang="en-US" dirty="0" smtClean="0"/>
              <a:t> flows into Lower Springdale Estates Lake</a:t>
            </a:r>
            <a:r>
              <a:rPr lang="en-US" dirty="0" smtClean="0"/>
              <a:t>.</a:t>
            </a:r>
            <a:endParaRPr lang="en-US" dirty="0"/>
          </a:p>
        </p:txBody>
      </p:sp>
      <p:cxnSp>
        <p:nvCxnSpPr>
          <p:cNvPr id="9" name="Straight Arrow Connector 8"/>
          <p:cNvCxnSpPr/>
          <p:nvPr/>
        </p:nvCxnSpPr>
        <p:spPr>
          <a:xfrm flipH="1">
            <a:off x="3962400" y="838200"/>
            <a:ext cx="381000" cy="533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098" y="931061"/>
            <a:ext cx="4013470" cy="3010103"/>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819400"/>
            <a:ext cx="5193759" cy="3895320"/>
          </a:xfrm>
          <a:prstGeom prst="rect">
            <a:avLst/>
          </a:prstGeom>
        </p:spPr>
      </p:pic>
      <p:cxnSp>
        <p:nvCxnSpPr>
          <p:cNvPr id="14" name="Straight Arrow Connector 13"/>
          <p:cNvCxnSpPr/>
          <p:nvPr/>
        </p:nvCxnSpPr>
        <p:spPr>
          <a:xfrm flipH="1" flipV="1">
            <a:off x="2286000" y="2209800"/>
            <a:ext cx="152400" cy="5050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086600" y="3886200"/>
            <a:ext cx="1295400" cy="2743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503251" y="3048000"/>
            <a:ext cx="148347" cy="6858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04800" y="3200400"/>
            <a:ext cx="1720174" cy="29418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83</Words>
  <Application>Microsoft Office PowerPoint</Application>
  <PresentationFormat>On-screen Show (4:3)</PresentationFormat>
  <Paragraphs>8</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18 Feb 2016 To: Raleigh Stormwater Inspections Section From: Springdale Estates Lake Committee Re: Erosion from the bare soil and bare piles of fill on 8619 ONeal Road into Lower Springdale Estates Lake. Path B  Dear Raleigh Stormwater Inspection Service:  Here are photographs documenting the second path by which erosion from 8619 ONeal is reaching and entering Lower Springdale Estates Lake.  They were taken on 16 Feb 18.  It had rained the previous night and during that rain event erosion from the bare soil on 8619 ONeal ran into the Lake by two paths.  One path was documented in our communication of 4 Feb (one photo from this communication is shown below).  We greatly appreciate that you followed up and examined the site after this erosion and contacted the party responsible for the lot, and that you will be visiting the site to examine the second path through which erosion is reaching the Lake.  Sincerely.  Van Cotter for The Springdale Estates Lake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Henry Van T Cotter</cp:lastModifiedBy>
  <cp:revision>13</cp:revision>
  <dcterms:created xsi:type="dcterms:W3CDTF">2016-02-04T23:32:26Z</dcterms:created>
  <dcterms:modified xsi:type="dcterms:W3CDTF">2016-02-19T01:41:28Z</dcterms:modified>
</cp:coreProperties>
</file>